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5" r:id="rId9"/>
    <p:sldId id="263" r:id="rId10"/>
    <p:sldId id="264" r:id="rId11"/>
    <p:sldId id="281" r:id="rId12"/>
    <p:sldId id="265" r:id="rId13"/>
    <p:sldId id="266" r:id="rId14"/>
    <p:sldId id="268" r:id="rId15"/>
    <p:sldId id="270" r:id="rId16"/>
    <p:sldId id="271" r:id="rId17"/>
    <p:sldId id="272" r:id="rId18"/>
    <p:sldId id="273" r:id="rId19"/>
    <p:sldId id="274" r:id="rId20"/>
    <p:sldId id="276" r:id="rId21"/>
    <p:sldId id="277" r:id="rId22"/>
    <p:sldId id="278" r:id="rId23"/>
    <p:sldId id="279" r:id="rId24"/>
    <p:sldId id="280" r:id="rId2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861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1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B39A5-DD8E-47E7-9E05-D7FAC035F898}" type="datetimeFigureOut">
              <a:rPr lang="ru-RU" smtClean="0"/>
              <a:t>28.02.2017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C85E6-106F-45D1-8963-784C899A8C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4328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B39A5-DD8E-47E7-9E05-D7FAC035F898}" type="datetimeFigureOut">
              <a:rPr lang="ru-RU" smtClean="0"/>
              <a:t>28.02.2017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C85E6-106F-45D1-8963-784C899A8C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7197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B39A5-DD8E-47E7-9E05-D7FAC035F898}" type="datetimeFigureOut">
              <a:rPr lang="ru-RU" smtClean="0"/>
              <a:t>28.02.2017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C85E6-106F-45D1-8963-784C899A8C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6981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B39A5-DD8E-47E7-9E05-D7FAC035F898}" type="datetimeFigureOut">
              <a:rPr lang="ru-RU" smtClean="0"/>
              <a:t>28.02.2017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C85E6-106F-45D1-8963-784C899A8C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0780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B39A5-DD8E-47E7-9E05-D7FAC035F898}" type="datetimeFigureOut">
              <a:rPr lang="ru-RU" smtClean="0"/>
              <a:t>28.02.2017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C85E6-106F-45D1-8963-784C899A8C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851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B39A5-DD8E-47E7-9E05-D7FAC035F898}" type="datetimeFigureOut">
              <a:rPr lang="ru-RU" smtClean="0"/>
              <a:t>28.02.2017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C85E6-106F-45D1-8963-784C899A8C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2092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B39A5-DD8E-47E7-9E05-D7FAC035F898}" type="datetimeFigureOut">
              <a:rPr lang="ru-RU" smtClean="0"/>
              <a:t>28.02.2017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C85E6-106F-45D1-8963-784C899A8C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8825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B39A5-DD8E-47E7-9E05-D7FAC035F898}" type="datetimeFigureOut">
              <a:rPr lang="ru-RU" smtClean="0"/>
              <a:t>28.02.2017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C85E6-106F-45D1-8963-784C899A8C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2881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B39A5-DD8E-47E7-9E05-D7FAC035F898}" type="datetimeFigureOut">
              <a:rPr lang="ru-RU" smtClean="0"/>
              <a:t>28.02.2017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C85E6-106F-45D1-8963-784C899A8C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0482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B39A5-DD8E-47E7-9E05-D7FAC035F898}" type="datetimeFigureOut">
              <a:rPr lang="ru-RU" smtClean="0"/>
              <a:t>28.02.2017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C85E6-106F-45D1-8963-784C899A8C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046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B39A5-DD8E-47E7-9E05-D7FAC035F898}" type="datetimeFigureOut">
              <a:rPr lang="ru-RU" smtClean="0"/>
              <a:t>28.02.2017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C85E6-106F-45D1-8963-784C899A8C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6646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0B39A5-DD8E-47E7-9E05-D7FAC035F898}" type="datetimeFigureOut">
              <a:rPr lang="ru-RU" smtClean="0"/>
              <a:t>28.02.2017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3C85E6-106F-45D1-8963-784C899A8C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3128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7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5.jpg"/><Relationship Id="rId5" Type="http://schemas.openxmlformats.org/officeDocument/2006/relationships/image" Target="../media/image34.jpg"/><Relationship Id="rId4" Type="http://schemas.openxmlformats.org/officeDocument/2006/relationships/image" Target="../media/image33.jp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Числовые диковинки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671382"/>
          </a:xfrm>
        </p:spPr>
        <p:txBody>
          <a:bodyPr>
            <a:normAutofit/>
          </a:bodyPr>
          <a:lstStyle/>
          <a:p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Тимофеева Олега, школа №23, 6 класс «В»</a:t>
            </a:r>
          </a:p>
        </p:txBody>
      </p:sp>
    </p:spTree>
    <p:extLst>
      <p:ext uri="{BB962C8B-B14F-4D97-AF65-F5344CB8AC3E}">
        <p14:creationId xmlns:p14="http://schemas.microsoft.com/office/powerpoint/2010/main" val="1718969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9078" y="457200"/>
            <a:ext cx="3932237" cy="634482"/>
          </a:xfrm>
        </p:spPr>
        <p:txBody>
          <a:bodyPr>
            <a:normAutofit/>
          </a:bodyPr>
          <a:lstStyle/>
          <a:p>
            <a:pPr algn="ctr"/>
            <a:r>
              <a:rPr lang="ru-RU" sz="3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Число 365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2475" y="987425"/>
            <a:ext cx="4873625" cy="487362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1091682"/>
            <a:ext cx="4842555" cy="4963886"/>
          </a:xfrm>
        </p:spPr>
        <p:txBody>
          <a:bodyPr>
            <a:normAutofit fontScale="77500" lnSpcReduction="20000"/>
          </a:bodyPr>
          <a:lstStyle/>
          <a:p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365 замечательно тем, что почти точно определяет период обращения нашей планеты вокруг Солнца - 365,2564 суток. К тому же при делении 365 на 7 оно дает в остатке 1, что имеет большое значение для нашего семидневного календаря.</a:t>
            </a:r>
          </a:p>
          <a:p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Другая особенность числа 365 не связана с календарем - 365 равно сумме квадратов трех последовательных чисел, начиная с 10:               </a:t>
            </a:r>
          </a:p>
          <a:p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ru-RU" sz="29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+ 11</a:t>
            </a:r>
            <a:r>
              <a:rPr lang="ru-RU" sz="29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+ 12</a:t>
            </a:r>
            <a:r>
              <a:rPr lang="ru-RU" sz="29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100 + 121 + 144 = 365</a:t>
            </a:r>
          </a:p>
          <a:p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Этому же числу равна сумма квадратов двух следующих чисел  - 13 и 14: </a:t>
            </a:r>
          </a:p>
          <a:p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ru-RU" sz="29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+ 14</a:t>
            </a:r>
            <a:r>
              <a:rPr lang="ru-RU" sz="29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169 + 196 = 365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3043846"/>
      </p:ext>
    </p:extLst>
  </p:cSld>
  <p:clrMapOvr>
    <a:masterClrMapping/>
  </p:clrMapOvr>
  <p:transition spd="slow">
    <p:comb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5412" y="147595"/>
            <a:ext cx="3789946" cy="4620347"/>
          </a:xfrm>
        </p:spPr>
        <p:txBody>
          <a:bodyPr>
            <a:noAutofit/>
          </a:bodyPr>
          <a:lstStyle/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этом свойстве числа 365 основана задача </a:t>
            </a:r>
            <a:b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С.А. Рачинского, изображенная на известной картине «Трудная задача» русского художника </a:t>
            </a:r>
            <a:b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Н.П. Богданова –Бельского, который был учеником школы Рачинского.</a:t>
            </a: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2853" y="147595"/>
            <a:ext cx="4363677" cy="6122576"/>
          </a:xfrm>
        </p:spPr>
      </p:pic>
      <p:sp>
        <p:nvSpPr>
          <p:cNvPr id="9" name="TextBox 8"/>
          <p:cNvSpPr txBox="1"/>
          <p:nvPr/>
        </p:nvSpPr>
        <p:spPr>
          <a:xfrm>
            <a:off x="7532853" y="6270171"/>
            <a:ext cx="436367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Н.П. Богданов-Бельский «Трудная задача», 1895 г., Третьяковская галерея</a:t>
            </a:r>
          </a:p>
        </p:txBody>
      </p:sp>
      <p:pic>
        <p:nvPicPr>
          <p:cNvPr id="1026" name="Picture 2" descr="00007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501" y="5128546"/>
            <a:ext cx="5824618" cy="114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68" y="201787"/>
            <a:ext cx="2974341" cy="3829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5749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1170" y="705475"/>
            <a:ext cx="1231608" cy="643812"/>
          </a:xfrm>
        </p:spPr>
        <p:txBody>
          <a:bodyPr>
            <a:normAutofit/>
          </a:bodyPr>
          <a:lstStyle/>
          <a:p>
            <a:pPr algn="ctr"/>
            <a:r>
              <a:rPr lang="ru-RU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3188" y="1375067"/>
            <a:ext cx="6172200" cy="4098340"/>
          </a:xfrm>
        </p:spPr>
      </p:pic>
      <p:sp>
        <p:nvSpPr>
          <p:cNvPr id="5" name="Rectangle 1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17738" y="1502229"/>
            <a:ext cx="4441515" cy="4893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522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Любопытная особенность числа 999 проявляется при умножении на него всякого другого трехзначного числа. Получается шестизначное произведение в котором первые три цифры - умножаемое число, </a:t>
            </a:r>
            <a:r>
              <a:rPr kumimoji="0" lang="ru-RU" alt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уменьшенное на единицу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а остальные три цифры – «дополнения» их до 9. Зная эту особенность, можно очень быстро умножать любое трехзначное число на 999:                                              </a:t>
            </a: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kumimoji="0" lang="ru-RU" altLang="ru-RU" sz="2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947 х 999 = 946053</a:t>
            </a:r>
          </a:p>
          <a:p>
            <a:pPr marL="0" marR="0" lvl="0" indent="4572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509 х 999 = 508491</a:t>
            </a:r>
          </a:p>
          <a:p>
            <a:pPr marL="0" marR="0" lvl="0" indent="4572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981 х 999 = 980019</a:t>
            </a: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4077" y="457200"/>
            <a:ext cx="2016932" cy="896414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183189" y="5473407"/>
            <a:ext cx="6172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Кстати, 999 считается счастливым числом, и его можно увидеть на номерных знаках.</a:t>
            </a:r>
            <a:r>
              <a:rPr lang="ru-RU" alt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6602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44936" y="2184905"/>
            <a:ext cx="3932237" cy="546306"/>
          </a:xfrm>
        </p:spPr>
        <p:txBody>
          <a:bodyPr>
            <a:noAutofit/>
          </a:bodyPr>
          <a:lstStyle/>
          <a:p>
            <a:pPr algn="ctr"/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000" b="1" dirty="0">
                <a:solidFill>
                  <a:schemeClr val="accent2">
                    <a:lumMod val="75000"/>
                  </a:schemeClr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Число </a:t>
            </a:r>
            <a:r>
              <a:rPr lang="ru-RU" sz="3000" b="1" dirty="0" err="1">
                <a:solidFill>
                  <a:schemeClr val="accent2">
                    <a:lumMod val="75000"/>
                  </a:schemeClr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Шахерезады</a:t>
            </a:r>
            <a:endParaRPr lang="ru-RU" sz="3000" b="1" dirty="0">
              <a:solidFill>
                <a:schemeClr val="accent2">
                  <a:lumMod val="75000"/>
                </a:schemeClr>
              </a:solidFill>
              <a:latin typeface="Book Antiqua" panose="0204060205030503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5959" y="303517"/>
            <a:ext cx="2728815" cy="1835748"/>
          </a:xfrm>
        </p:spPr>
      </p:pic>
      <p:sp>
        <p:nvSpPr>
          <p:cNvPr id="5" name="Rectangle 1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56220" y="2731211"/>
            <a:ext cx="6468291" cy="35804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522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 умножении на него трехзначного числа получается результат, состоящий из </a:t>
            </a:r>
            <a:r>
              <a:rPr kumimoji="0" lang="ru-RU" altLang="ru-RU" sz="2400" b="1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самого умноженного числа</a:t>
            </a:r>
            <a:r>
              <a:rPr kumimoji="0" lang="ru-RU" altLang="ru-RU" sz="2400" b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только </a:t>
            </a:r>
            <a:r>
              <a:rPr kumimoji="0" lang="ru-RU" altLang="ru-RU" sz="2400" b="1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написанного дважды</a:t>
            </a:r>
            <a:r>
              <a:rPr kumimoji="0" lang="ru-RU" altLang="ru-RU" sz="2400" b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marR="0" lvl="0" indent="4572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873 х 1001 = 873873</a:t>
            </a:r>
          </a:p>
          <a:p>
            <a:pPr marL="0" marR="0" lvl="0" indent="4572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207 х 1001 = 207207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5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Объяснение этой особенности простое:</a:t>
            </a:r>
          </a:p>
          <a:p>
            <a:r>
              <a:rPr lang="ru-RU" sz="25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873 х 1001 = 873 х 1000 + 873 = 873000 + 873</a:t>
            </a:r>
          </a:p>
          <a:p>
            <a:pPr marL="0" marR="0" lvl="0" indent="4572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3011" y="202807"/>
            <a:ext cx="4219073" cy="6457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319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8325" y="330103"/>
            <a:ext cx="2379273" cy="565523"/>
          </a:xfrm>
        </p:spPr>
        <p:txBody>
          <a:bodyPr>
            <a:normAutofit/>
          </a:bodyPr>
          <a:lstStyle/>
          <a:p>
            <a:pPr algn="ctr"/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10101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4936" y="408927"/>
            <a:ext cx="4620126" cy="3549316"/>
          </a:xfrm>
        </p:spPr>
      </p:pic>
      <p:sp>
        <p:nvSpPr>
          <p:cNvPr id="8" name="Rectangle 3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839789" y="895626"/>
            <a:ext cx="5066489" cy="558614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5220" bIns="0" numCol="1" anchor="ctr" anchorCtr="0" compatLnSpc="1">
            <a:prstTxWarp prst="textNoShape">
              <a:avLst/>
            </a:prstTxWarp>
            <a:spAutoFit/>
          </a:bodyPr>
          <a:lstStyle>
            <a:lvl1pPr indent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 нем писалось еще двести лет назад в «Арифметике» выдающегося педагога-математика первой половины </a:t>
            </a:r>
            <a:r>
              <a:rPr kumimoji="0" lang="en-US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XVIII 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века Л.Ф. Магницкого. Книге, которую М. В. Ломоносов назвал «вратами учености». </a:t>
            </a: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Число 10101 дает удивительный результат при умножении двузначных чисел: каждое двузначное число, умноженное на 10101, дает в результате </a:t>
            </a:r>
            <a:r>
              <a:rPr kumimoji="0" lang="ru-RU" altLang="ru-RU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само себя, написанное трижды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 </a:t>
            </a: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73 х 10101 = 737373</a:t>
            </a: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21 х 10101 = 212121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654936" y="4113541"/>
            <a:ext cx="462012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73 х 10101 = 73 х (10 000 + 100 + 1) = 730 000 + 7300 + 73</a:t>
            </a:r>
          </a:p>
        </p:txBody>
      </p:sp>
    </p:spTree>
    <p:extLst>
      <p:ext uri="{BB962C8B-B14F-4D97-AF65-F5344CB8AC3E}">
        <p14:creationId xmlns:p14="http://schemas.microsoft.com/office/powerpoint/2010/main" val="2444631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flythrough dir="out" hasBounce="1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9750" y="282628"/>
            <a:ext cx="2492882" cy="629322"/>
          </a:xfrm>
        </p:spPr>
        <p:txBody>
          <a:bodyPr>
            <a:normAutofit/>
          </a:bodyPr>
          <a:lstStyle/>
          <a:p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111111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234" y="2951182"/>
            <a:ext cx="5352886" cy="344487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911950"/>
            <a:ext cx="5215779" cy="1905895"/>
          </a:xfrm>
        </p:spPr>
        <p:txBody>
          <a:bodyPr>
            <a:no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числовой феномен, состоящий из одних лишь единиц. Он представляет собой произведение пяти простых множителей: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111111 = 3 х 7 х 11 х 13 х 37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/>
          </a:p>
          <a:p>
            <a:endParaRPr lang="ru-RU" sz="2400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6520956" y="1019826"/>
            <a:ext cx="5235616" cy="4970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522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 х (7 х 11 х 13 х 37) =  3 х 37037 = 111111</a:t>
            </a:r>
          </a:p>
          <a:p>
            <a:pPr marL="0" marR="0" lvl="0" indent="0" algn="ctr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 х (3 х 11 х 13 х 37) =  7 х 15873 = 111111</a:t>
            </a:r>
          </a:p>
          <a:p>
            <a:pPr marL="0" marR="0" lvl="0" indent="0" algn="ctr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11 х (3 х  7 х 13 х 37) = 11 х 10101 = 111111</a:t>
            </a:r>
          </a:p>
          <a:p>
            <a:pPr marL="0" marR="0" lvl="0" indent="0" algn="ctr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13 х (3 х  7 х 11 х 37) = 13 х  8547 = 111111</a:t>
            </a:r>
          </a:p>
          <a:p>
            <a:pPr marL="0" marR="0" lvl="0" indent="0" algn="ctr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37 х (3 х  7 х 11 х 13) = 37 х  3003 = 111111</a:t>
            </a:r>
          </a:p>
          <a:p>
            <a:pPr marL="0" marR="0" lvl="0" indent="0" algn="ctr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(3 х 7) х (11 х 13 х 37) = 21 х  5291 = 111111</a:t>
            </a:r>
          </a:p>
          <a:p>
            <a:pPr marL="0" marR="0" lvl="0" indent="0" algn="ctr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(3 х 11) х (7 х 13 х 37) = 33 х  3367 = 111111</a:t>
            </a:r>
          </a:p>
          <a:p>
            <a:pPr marL="0" marR="0" lvl="0" indent="0" algn="ctr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т.д.</a:t>
            </a:r>
            <a:r>
              <a:rPr kumimoji="0" lang="ru-RU" alt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7457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10394269" cy="569167"/>
          </a:xfrm>
        </p:spPr>
        <p:txBody>
          <a:bodyPr>
            <a:normAutofit/>
          </a:bodyPr>
          <a:lstStyle/>
          <a:p>
            <a:pPr algn="ctr"/>
            <a:r>
              <a:rPr lang="ru-RU" sz="3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Числовые пирамиды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4765" y="1390261"/>
            <a:ext cx="6516758" cy="4613150"/>
          </a:xfrm>
          <a:prstGeom prst="rect">
            <a:avLst/>
          </a:prstGeo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1390261"/>
            <a:ext cx="4504977" cy="4478727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числовым диковинкам можно отнести и некоторое подобие пирамид, составленных из чисел. </a:t>
            </a:r>
          </a:p>
          <a:p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умножать последовательные числовые ряды, состоящие из цифр от 1 до 9 на 9, для получения пирамиды нужно число умножить на 10, прибавить к нему следующую за последней цифрой умножаемого числа цифру и вычесть из результата первоначальное число: </a:t>
            </a:r>
          </a:p>
          <a:p>
            <a:pPr algn="ctr"/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123 х 9 + 4 = 1230 + 4 – 123 = 1111</a:t>
            </a:r>
          </a:p>
          <a:p>
            <a:endParaRPr lang="ru-RU" dirty="0"/>
          </a:p>
        </p:txBody>
      </p:sp>
      <p:sp>
        <p:nvSpPr>
          <p:cNvPr id="5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6980559" y="1491088"/>
            <a:ext cx="4457728" cy="3123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522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0 х 9 + 1   = 1</a:t>
            </a: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r>
              <a:rPr kumimoji="0" lang="ru-RU" alt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х 9 + 2    = 11</a:t>
            </a: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kumimoji="0" lang="ru-RU" alt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12 х 9 + 3    = 111</a:t>
            </a: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kumimoji="0" lang="ru-RU" alt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123 х 9 + 4    = 1111</a:t>
            </a: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1234 х 9 + 5    = 11111</a:t>
            </a: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12345 х 9 + 6    = 111111</a:t>
            </a: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123456 х 9 + 7    = 1111111</a:t>
            </a: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kumimoji="0" lang="ru-RU" alt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1234567 х 9 + 8    = 11111111</a:t>
            </a: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kumimoji="0" lang="ru-RU" alt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2345678 х 9 + 9    = 111111111</a:t>
            </a: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kumimoji="0" lang="ru-RU" alt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2735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775" y="351673"/>
            <a:ext cx="8572500" cy="5705475"/>
          </a:xfrm>
          <a:prstGeom prst="rect">
            <a:avLst/>
          </a:prstGeo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9636" y="4053015"/>
            <a:ext cx="8666721" cy="2004133"/>
          </a:xfrm>
        </p:spPr>
        <p:txBody>
          <a:bodyPr>
            <a:normAutofit fontScale="70000" lnSpcReduction="20000"/>
          </a:bodyPr>
          <a:lstStyle/>
          <a:p>
            <a:r>
              <a:rPr lang="ru-RU" sz="3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умножать такой же последовательный ряд цифр на 8 и прибавлять к нему последнюю цифру умножаемого, то получится ряд убывающих цифр:     123 х 8 +3 = 987</a:t>
            </a:r>
          </a:p>
          <a:p>
            <a:r>
              <a:rPr lang="ru-RU" sz="3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 красиво выглядит, если умножить ряд цифр от 1 до 9 на 8. Получается такой же ряд цифр, но с обратным расположением 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idx="1"/>
          </p:nvPr>
        </p:nvSpPr>
        <p:spPr bwMode="auto">
          <a:xfrm>
            <a:off x="8118389" y="565370"/>
            <a:ext cx="4073611" cy="3123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522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kumimoji="0" lang="ru-RU" alt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х 8 + 1 = 9</a:t>
            </a: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r>
              <a:rPr kumimoji="0" lang="ru-RU" altLang="ru-RU" sz="2000" b="1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12 х 8 + 2 = 98        </a:t>
            </a: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23 </a:t>
            </a:r>
            <a:r>
              <a:rPr kumimoji="0" lang="ru-RU" alt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 8 + 3 = 987</a:t>
            </a: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1234 х</a:t>
            </a:r>
            <a:r>
              <a:rPr kumimoji="0" lang="ru-RU" alt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8 + 4 = 9876      </a:t>
            </a: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1234</a:t>
            </a:r>
            <a:r>
              <a:rPr kumimoji="0" lang="ru-RU" alt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 х 8 + 5 = 98765</a:t>
            </a: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123456 </a:t>
            </a:r>
            <a:r>
              <a:rPr kumimoji="0" lang="ru-RU" alt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 8 + 6 = 987654</a:t>
            </a: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1</a:t>
            </a:r>
            <a:r>
              <a:rPr kumimoji="0" lang="ru-RU" altLang="ru-RU" sz="2000" b="1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23</a:t>
            </a:r>
            <a:r>
              <a:rPr kumimoji="0" lang="ru-RU" alt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4567 х 8 + 7 = 9876543</a:t>
            </a: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12</a:t>
            </a:r>
            <a:r>
              <a:rPr kumimoji="0" lang="ru-RU" altLang="ru-RU" sz="2000" b="1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kumimoji="0" lang="ru-RU" alt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45678 х 8 + 8 = 98765432</a:t>
            </a: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123</a:t>
            </a:r>
            <a:r>
              <a:rPr kumimoji="0" lang="ru-RU" alt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456789 х 8 + 9 = 87654321</a:t>
            </a: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kumimoji="0" lang="ru-RU" alt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75560" y="6057148"/>
            <a:ext cx="42778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123456789 х 8 + 9 = 987654321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8116328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55982" y="384051"/>
            <a:ext cx="5872984" cy="984325"/>
          </a:xfrm>
        </p:spPr>
        <p:txBody>
          <a:bodyPr>
            <a:normAutofit/>
          </a:bodyPr>
          <a:lstStyle/>
          <a:p>
            <a:r>
              <a:rPr lang="ru-RU" sz="3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Девять одинаковых цифр</a:t>
            </a:r>
            <a:b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45720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12345679 х  9 = 111111111 </a:t>
            </a:r>
          </a:p>
          <a:p>
            <a:pPr marL="0" lvl="0" indent="45720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12345679 х 18 = 222222222</a:t>
            </a:r>
          </a:p>
          <a:p>
            <a:pPr marL="0" lvl="0" indent="45720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12345679 х 27 = 333333333</a:t>
            </a:r>
          </a:p>
          <a:p>
            <a:pPr marL="0" lvl="0" indent="45720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12345679 х 36 = 444444444</a:t>
            </a:r>
          </a:p>
          <a:p>
            <a:pPr marL="0" lvl="0" indent="45720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12345679 х 45 = 555555555</a:t>
            </a:r>
          </a:p>
          <a:p>
            <a:pPr marL="0" lvl="0" indent="45720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12345679 х 54 = 666666666</a:t>
            </a:r>
          </a:p>
          <a:p>
            <a:pPr marL="0" lvl="0" indent="45720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12345679 х 63 = 777777777</a:t>
            </a:r>
          </a:p>
          <a:p>
            <a:pPr marL="0" lvl="0" indent="45720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12345679 х 72 = 888888888</a:t>
            </a:r>
          </a:p>
          <a:p>
            <a:pPr marL="0" lvl="0" indent="45720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12345679 х 81 = 999999999 </a:t>
            </a:r>
          </a:p>
          <a:p>
            <a:endParaRPr lang="ru-RU" dirty="0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839788" y="2438826"/>
            <a:ext cx="4560115" cy="216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5220" bIns="0" numCol="1" anchor="ctr" anchorCtr="0" compatLnSpc="1">
            <a:prstTxWarp prst="textNoShape">
              <a:avLst/>
            </a:prstTxWarp>
            <a:spAutoFit/>
          </a:bodyPr>
          <a:lstStyle>
            <a:lvl1pPr indent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Числовые пирамиды </a:t>
            </a:r>
            <a:r>
              <a:rPr lang="ru-RU" alt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являются образцом целой группы интересных арифметических курьезов</a:t>
            </a:r>
            <a:endParaRPr lang="ru-RU" alt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572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2473192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756926" cy="88968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3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Цифровая лестница</a:t>
            </a:r>
            <a:br>
              <a:rPr lang="ru-RU" b="1" dirty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1346886"/>
            <a:ext cx="3932237" cy="4522102"/>
          </a:xfrm>
        </p:spPr>
        <p:txBody>
          <a:bodyPr/>
          <a:lstStyle/>
          <a:p>
            <a:pPr algn="just"/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число 111111111 умножить само на себя результат будет самый диковинный!</a:t>
            </a:r>
          </a:p>
          <a:p>
            <a:pPr algn="just"/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Вот результат этого, единственного в своем роде умножения, при выполнении которого не приходится ни разу прибегать к действию умножения</a:t>
            </a:r>
          </a:p>
          <a:p>
            <a:endParaRPr lang="ru-RU" dirty="0"/>
          </a:p>
        </p:txBody>
      </p:sp>
      <p:pic>
        <p:nvPicPr>
          <p:cNvPr id="12290" name="Picture 2" descr="00008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8739" y="322728"/>
            <a:ext cx="4621026" cy="5805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9155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264057" cy="4100804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- основание самой любопытной системы счисления - языка вычислительной техники. Именно в этой системе написаны все программы для наших компьютеров, планшетов и смартфонов.</a:t>
            </a:r>
          </a:p>
          <a:p>
            <a:pPr algn="just"/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двоичной системе счисления используются всего две цифры: 0 и 1. Как только разряд достигает своего предела (т.е. единицы), появляется новый разряд, а старый обнуляется. </a:t>
            </a:r>
          </a:p>
          <a:p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7163" y="1453946"/>
            <a:ext cx="6573383" cy="4382255"/>
          </a:xfrm>
        </p:spPr>
      </p:pic>
      <p:pic>
        <p:nvPicPr>
          <p:cNvPr id="5123" name="Picture 3" descr="chislo-2-v-numerologii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938" y="799622"/>
            <a:ext cx="1409700" cy="150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9521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67690" y="457200"/>
            <a:ext cx="3670428" cy="909021"/>
          </a:xfrm>
        </p:spPr>
        <p:txBody>
          <a:bodyPr>
            <a:normAutofit fontScale="90000"/>
          </a:bodyPr>
          <a:lstStyle/>
          <a:p>
            <a:r>
              <a:rPr lang="ru-RU" sz="33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Магические кольца</a:t>
            </a:r>
            <a:br>
              <a:rPr lang="ru-RU" b="1" dirty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1000898"/>
            <a:ext cx="5678979" cy="4018236"/>
          </a:xfrm>
        </p:spPr>
        <p:txBody>
          <a:bodyPr>
            <a:normAutofit/>
          </a:bodyPr>
          <a:lstStyle/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На каждом кольце написаны шесть цифр в одном и том же порядке, а именно - число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142857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Кольца обладают следующим удивительным свойством: как бы ни были они повернуты, мы при сложении или вычитании двух написанных на них чисел, считая от любой цифры в направлении часовой стрелки, получим во всех случаях шестизначное число (если только результат вообще будет шестизначный), только немного подвинутое. 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13314" name="Picture 2" descr="Вращающиеся числовые кольц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8767" y="674499"/>
            <a:ext cx="2975105" cy="5543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3" descr="00008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2063" y="457200"/>
            <a:ext cx="2574260" cy="1755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839788" y="3797720"/>
            <a:ext cx="5536298" cy="30931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522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 и это еще не все. Умножаем число </a:t>
            </a:r>
            <a:r>
              <a:rPr kumimoji="0" lang="ru-RU" alt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142857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 2, 3, 4, 5 или на 6 - получаем снова то же число, лишь передвинутое в круговом порядке, на одну или несколько цифр:</a:t>
            </a:r>
          </a:p>
          <a:p>
            <a:pPr marL="0" marR="0" lvl="0" indent="4572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142 857 х 2 = 285714</a:t>
            </a:r>
          </a:p>
          <a:p>
            <a:pPr marL="0" marR="0" lvl="0" indent="4572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142 857 х 3 = 428571</a:t>
            </a:r>
          </a:p>
          <a:p>
            <a:pPr marL="0" marR="0" lvl="0" indent="4572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142 857 х 4 = 571428</a:t>
            </a:r>
          </a:p>
          <a:p>
            <a:pPr marL="0" marR="0" lvl="0" indent="4572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142 857 х 5 = 714285</a:t>
            </a:r>
          </a:p>
          <a:p>
            <a:pPr marL="0" marR="0" lvl="0" indent="4572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142 857 х 6 = 857142</a:t>
            </a:r>
          </a:p>
          <a:p>
            <a:pPr marL="0" marR="0" lvl="0" indent="4572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3008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1"/>
            <a:ext cx="10256580" cy="1050324"/>
          </a:xfrm>
        </p:spPr>
        <p:txBody>
          <a:bodyPr>
            <a:normAutofit/>
          </a:bodyPr>
          <a:lstStyle/>
          <a:p>
            <a:pPr algn="ctr"/>
            <a:r>
              <a:rPr lang="ru-RU" sz="3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Магические кольца бывают  треугольные</a:t>
            </a:r>
            <a:br>
              <a:rPr lang="ru-RU" sz="3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0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52594" y="1319825"/>
            <a:ext cx="5070923" cy="4497388"/>
          </a:xfrm>
        </p:spPr>
        <p:txBody>
          <a:bodyPr>
            <a:normAutofit/>
          </a:bodyPr>
          <a:lstStyle/>
          <a:p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Его необычное свойство в том, что суммы чисел, расположенных вдоль каждого отрезка, одинаковы. В данном случае они равны 9.</a:t>
            </a:r>
          </a:p>
          <a:p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Треугольное «магическое» кольцо можно заполнить восемью различными способами, а сумма троек может быть 9, 10, 11 или 12.</a:t>
            </a:r>
          </a:p>
          <a:p>
            <a:pPr algn="ctr"/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Попробуйте!</a:t>
            </a:r>
          </a:p>
          <a:p>
            <a:endParaRPr lang="ru-RU" dirty="0"/>
          </a:p>
        </p:txBody>
      </p:sp>
      <p:pic>
        <p:nvPicPr>
          <p:cNvPr id="14338" name="Picture 2" descr="euler68-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6322" y="982363"/>
            <a:ext cx="4610268" cy="464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8074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</p:transition>
    </mc:Choice>
    <mc:Fallback xmlns="">
      <p:transition spd="slow">
        <p:diamond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22973" y="203160"/>
            <a:ext cx="4114800" cy="1650354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Яков </a:t>
            </a:r>
            <a:r>
              <a:rPr lang="ru-RU" sz="4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Иси́дорович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Перельма́н</a:t>
            </a:r>
            <a:br>
              <a:rPr lang="ru-RU" dirty="0"/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7861" y="136521"/>
            <a:ext cx="2450977" cy="3333679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32486" y="203160"/>
            <a:ext cx="4510217" cy="5874401"/>
          </a:xfrm>
        </p:spPr>
        <p:txBody>
          <a:bodyPr>
            <a:normAutofit lnSpcReduction="10000"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Российский и советский математик, физик 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мировед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(так в дореволюционной России называлась астрономия), журналист, педагог, популяризатор точных наук, основоположника жанра занимательной науки. Он много лет состоял в переписке с К. Э. Циолковским и С.П. Королевым по вопросам пропаганды космических знаний. Был одним из основателей знаменитого в довоенные годы в Ленинграде Дома занимательной науки.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Я. И. Перельман погиб от голода в блокадном Ленинграде. 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057861" y="3584571"/>
            <a:ext cx="6878766" cy="2806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0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«Певец математики, бард физики, поэт астрономии, герольд космонавтики – таким был и остался в памяти Яков Исидорович Перельман, чьи книги разошлись по всему свету в миллионах экземпляров» -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 М.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Мишкевич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друг и соратник  Я. И. Перельмана, автор книги о его жизни и творчестве  - «Доктор занимательных наук»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722973" y="1853513"/>
            <a:ext cx="35340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(22.11.1882 - 16.03.1942)</a:t>
            </a:r>
          </a:p>
        </p:txBody>
      </p:sp>
    </p:spTree>
    <p:extLst>
      <p:ext uri="{BB962C8B-B14F-4D97-AF65-F5344CB8AC3E}">
        <p14:creationId xmlns:p14="http://schemas.microsoft.com/office/powerpoint/2010/main" val="1663432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07773"/>
            <a:ext cx="10660137" cy="1216631"/>
          </a:xfrm>
        </p:spPr>
        <p:txBody>
          <a:bodyPr>
            <a:normAutofit fontScale="90000"/>
          </a:bodyPr>
          <a:lstStyle/>
          <a:p>
            <a:pPr algn="ctr"/>
            <a:br>
              <a:rPr lang="ru-RU" dirty="0"/>
            </a:br>
            <a:br>
              <a:rPr lang="ru-RU" dirty="0"/>
            </a:br>
            <a:br>
              <a:rPr lang="ru-RU" dirty="0"/>
            </a:b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написал больше сотни научно-популярных, научно-познавательных книг и школьных учебников, переведенных на многие языки мира.</a:t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V="1">
            <a:off x="710005" y="5861050"/>
            <a:ext cx="55105" cy="45719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dirty="0"/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657600" y="2752531"/>
            <a:ext cx="50105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128" y="1911984"/>
            <a:ext cx="1846917" cy="27999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899" y="1911983"/>
            <a:ext cx="2026031" cy="27999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1128" y="1911984"/>
            <a:ext cx="2002843" cy="279997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5543" y="1911984"/>
            <a:ext cx="1704945" cy="279997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6705" y="1911983"/>
            <a:ext cx="1859845" cy="2887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87518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Спасибо за внимание!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12115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6213" y="821095"/>
            <a:ext cx="3932237" cy="541174"/>
          </a:xfrm>
        </p:spPr>
        <p:txBody>
          <a:bodyPr>
            <a:noAutofit/>
          </a:bodyPr>
          <a:lstStyle/>
          <a:p>
            <a:pPr algn="ctr"/>
            <a:r>
              <a:rPr lang="ru-RU" sz="30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Число 10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9262" y="2057400"/>
            <a:ext cx="4403483" cy="279451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5290424" cy="3811588"/>
          </a:xfrm>
        </p:spPr>
        <p:txBody>
          <a:bodyPr>
            <a:normAutofit fontScale="92500" lnSpcReduction="10000"/>
          </a:bodyPr>
          <a:lstStyle/>
          <a:p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– основа повсеместно используемой системы счисления - десятичной. Не думайте, что десятичная система применялась при счете всегда – эта система счисления пришла в Европу только </a:t>
            </a:r>
            <a:r>
              <a:rPr lang="ru-RU" sz="2700">
                <a:latin typeface="Times New Roman" panose="02020603050405020304" pitchFamily="18" charset="0"/>
                <a:cs typeface="Times New Roman" panose="02020603050405020304" pitchFamily="18" charset="0"/>
              </a:rPr>
              <a:t>в X 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веке от арабов, а к ним попала из Индии. Мы же сегодня и не представляем, что могло быть иначе, настолько естественной выглядит для нас использование системы «двух рук».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40758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1517" y="457200"/>
            <a:ext cx="3424335" cy="1600200"/>
          </a:xfrm>
        </p:spPr>
        <p:txBody>
          <a:bodyPr>
            <a:normAutofit/>
          </a:bodyPr>
          <a:lstStyle/>
          <a:p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Число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4396" y="572817"/>
            <a:ext cx="1368966" cy="136896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6514838" cy="2073536"/>
          </a:xfrm>
        </p:spPr>
        <p:txBody>
          <a:bodyPr>
            <a:noAutofit/>
          </a:bodyPr>
          <a:lstStyle/>
          <a:p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Исследования изменений магнитной активности Солнца советского ученого биофизика А.Л. Чижевского позволили установить, что цикл активности составляет 11 лет.</a:t>
            </a:r>
          </a:p>
          <a:p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Изменение магнитной активности Солнца влияет на все планеты Солнечной системы, включая Землю, и вызывает такие явления, как магнитные бури, полярные сияния, перистые облака, оптические эффекты в атмосфере, колебания атмосферного электричества, грозы и др. </a:t>
            </a:r>
            <a:endParaRPr lang="ru-RU" sz="25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504" y="3355487"/>
            <a:ext cx="4234926" cy="317619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6727" y="366529"/>
            <a:ext cx="4706466" cy="2572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1253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0482" y="466531"/>
            <a:ext cx="6431157" cy="625151"/>
          </a:xfrm>
        </p:spPr>
        <p:txBody>
          <a:bodyPr>
            <a:normAutofit/>
          </a:bodyPr>
          <a:lstStyle/>
          <a:p>
            <a:pPr algn="ctr"/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Математические свойства числа 11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2288" y="1709737"/>
            <a:ext cx="5334000" cy="3429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1343608"/>
            <a:ext cx="4762500" cy="4525380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нужно умножить любое двузначное число на 11, то произведение будет состоять из первой и второй цифр умножаемого числа, между которыми записана их сумма:</a:t>
            </a:r>
          </a:p>
          <a:p>
            <a:pPr algn="ctr"/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36 х 11 = 396</a:t>
            </a:r>
            <a:r>
              <a:rPr lang="ru-RU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х 11 = 440</a:t>
            </a:r>
            <a:endParaRPr lang="ru-RU" sz="2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сумма чисел больше десяти  – к цифре слева прибавляется десятка</a:t>
            </a:r>
            <a:endParaRPr lang="ru-RU" sz="2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58 х 11 = 638</a:t>
            </a:r>
            <a:endParaRPr lang="ru-RU" sz="2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195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5644" y="1673974"/>
            <a:ext cx="7017069" cy="3188367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16158" y="1291419"/>
            <a:ext cx="3932237" cy="4568206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- старинный соперник числа      десятки в борьбе за почетный пост основания системы счисления. </a:t>
            </a:r>
          </a:p>
          <a:p>
            <a:pPr algn="just"/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Великий французский математик Лаплас так высказался по этому вопросу 100 лет назад:</a:t>
            </a:r>
          </a:p>
          <a:p>
            <a:pPr algn="just"/>
            <a:r>
              <a:rPr lang="ru-RU" sz="2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«Основание нашей системы нумерации не делится на 3 и на 4, т.е. на два делителя, весьма употребительные по их простоте. Присоединение двух новых знаков (цифр) дало бы системе счисления это преимущество; но такое нововведение было бы, несомненно, отвергнуто. Мы потеряли бы выгоду, породившую нашу арифметику, - именно, возможность счета по пальцам рук». </a:t>
            </a:r>
            <a:endParaRPr lang="ru-RU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582988" y="204537"/>
            <a:ext cx="3932237" cy="1235658"/>
          </a:xfrm>
        </p:spPr>
        <p:txBody>
          <a:bodyPr/>
          <a:lstStyle/>
          <a:p>
            <a:r>
              <a:rPr lang="ru-RU" dirty="0"/>
              <a:t>                                                          </a:t>
            </a:r>
          </a:p>
        </p:txBody>
      </p:sp>
      <p:pic>
        <p:nvPicPr>
          <p:cNvPr id="7171" name="Picture 3" descr="1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909" y="662769"/>
            <a:ext cx="1257300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08095" y="714038"/>
            <a:ext cx="344103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12</a:t>
            </a:r>
          </a:p>
        </p:txBody>
      </p:sp>
    </p:spTree>
    <p:extLst>
      <p:ext uri="{BB962C8B-B14F-4D97-AF65-F5344CB8AC3E}">
        <p14:creationId xmlns:p14="http://schemas.microsoft.com/office/powerpoint/2010/main" val="3755929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6198" y="1718405"/>
            <a:ext cx="3719942" cy="511811"/>
          </a:xfrm>
        </p:spPr>
        <p:txBody>
          <a:bodyPr>
            <a:normAutofit/>
          </a:bodyPr>
          <a:lstStyle/>
          <a:p>
            <a:pPr algn="ctr"/>
            <a:r>
              <a:rPr lang="ru-RU" sz="25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«Чертова дюжина»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5587" y="148329"/>
            <a:ext cx="4527349" cy="658523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9046" y="2335377"/>
            <a:ext cx="3666542" cy="2992404"/>
          </a:xfrm>
        </p:spPr>
        <p:txBody>
          <a:bodyPr>
            <a:normAutofit/>
          </a:bodyPr>
          <a:lstStyle/>
          <a:p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некоторых странах, например Великобритании, США, Канаде, нет 13-х вагонов в поездах и 13-х этажей домов, а аэропорты не имеют 13-го выхода на посадку. </a:t>
            </a:r>
          </a:p>
          <a:p>
            <a:endParaRPr lang="ru-RU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 descr="chapter_13_bankruptc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2716" y="460187"/>
            <a:ext cx="1219200" cy="120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5221" y="3882952"/>
            <a:ext cx="2354962" cy="235054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9155479" y="823386"/>
            <a:ext cx="2774445" cy="27853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странах Азии и в Скандинавии наоборот – число 13 с давних пор считается приносящим удачу.</a:t>
            </a:r>
          </a:p>
        </p:txBody>
      </p:sp>
    </p:spTree>
    <p:extLst>
      <p:ext uri="{BB962C8B-B14F-4D97-AF65-F5344CB8AC3E}">
        <p14:creationId xmlns:p14="http://schemas.microsoft.com/office/powerpoint/2010/main" val="4192570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380916"/>
            <a:ext cx="10515600" cy="738757"/>
          </a:xfrm>
        </p:spPr>
        <p:txBody>
          <a:bodyPr>
            <a:normAutofit/>
          </a:bodyPr>
          <a:lstStyle/>
          <a:p>
            <a:pPr algn="ctr"/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Математические свойства числа 13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1334279"/>
            <a:ext cx="10515600" cy="4755372"/>
          </a:xfrm>
        </p:spPr>
        <p:txBody>
          <a:bodyPr>
            <a:normAutofit/>
          </a:bodyPr>
          <a:lstStyle/>
          <a:p>
            <a:r>
              <a:rPr lang="ru-RU" sz="2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Сумма всех чисел на циферблате часов делится на 13 и дает 1/6 часть часа:  </a:t>
            </a:r>
          </a:p>
          <a:p>
            <a:r>
              <a:rPr lang="ru-RU" sz="2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1+2+3+4+5+6+7+8+9+10+11+12=78</a:t>
            </a:r>
          </a:p>
          <a:p>
            <a:r>
              <a:rPr lang="ru-RU" sz="2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78 :13=6</a:t>
            </a:r>
          </a:p>
          <a:p>
            <a:endParaRPr lang="ru-RU" sz="25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Числа вида АВСАВС, АВС</a:t>
            </a:r>
            <a:r>
              <a:rPr lang="en-US" sz="2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ru-RU" sz="2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АВС</a:t>
            </a:r>
            <a:r>
              <a:rPr lang="en-US" sz="2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ru-RU" sz="2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АВС</a:t>
            </a:r>
            <a:r>
              <a:rPr lang="en-US" sz="2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ru-RU" sz="2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АВАВАВ всегда делятся на 13 без остатка.                         </a:t>
            </a:r>
          </a:p>
          <a:p>
            <a:pPr algn="ctr"/>
            <a:r>
              <a:rPr lang="ru-RU" sz="2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123123 : 13 = 9471</a:t>
            </a:r>
          </a:p>
          <a:p>
            <a:pPr algn="ctr"/>
            <a:r>
              <a:rPr lang="ru-RU" sz="2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123412341234 : 13 = 9493257018</a:t>
            </a:r>
          </a:p>
          <a:p>
            <a:pPr algn="ctr"/>
            <a:r>
              <a:rPr lang="ru-RU" sz="2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121212 : 13 = 9324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9954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1097" y="363480"/>
            <a:ext cx="6664894" cy="633785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8449" y="1427551"/>
            <a:ext cx="4851885" cy="4674669"/>
          </a:xfrm>
        </p:spPr>
        <p:txBody>
          <a:bodyPr>
            <a:noAutofit/>
          </a:bodyPr>
          <a:lstStyle/>
          <a:p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13 является наименьшим многозначным числом Фибоначчи: 1,1,2,3,5,8,13,21,34…</a:t>
            </a:r>
          </a:p>
          <a:p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в геометрии существует всего 13 Архимедовых тел - выпуклых многогранников, все многогранные углы которых равны, а грани – правильные многоугольники нескольких типов (этим они отличаются от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платоновых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тел, грани которых – правильные многоугольники одного типа). </a:t>
            </a:r>
          </a:p>
        </p:txBody>
      </p:sp>
    </p:spTree>
    <p:extLst>
      <p:ext uri="{BB962C8B-B14F-4D97-AF65-F5344CB8AC3E}">
        <p14:creationId xmlns:p14="http://schemas.microsoft.com/office/powerpoint/2010/main" val="145763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392</TotalTime>
  <Words>1501</Words>
  <Application>Microsoft Office PowerPoint</Application>
  <PresentationFormat>Широкоэкранный</PresentationFormat>
  <Paragraphs>133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30" baseType="lpstr">
      <vt:lpstr>Arial</vt:lpstr>
      <vt:lpstr>Book Antiqua</vt:lpstr>
      <vt:lpstr>Calibri</vt:lpstr>
      <vt:lpstr>Calibri Light</vt:lpstr>
      <vt:lpstr>Times New Roman</vt:lpstr>
      <vt:lpstr>Тема Office</vt:lpstr>
      <vt:lpstr>Числовые диковинки</vt:lpstr>
      <vt:lpstr>Презентация PowerPoint</vt:lpstr>
      <vt:lpstr>Число 10</vt:lpstr>
      <vt:lpstr>   Число</vt:lpstr>
      <vt:lpstr>Математические свойства числа 11</vt:lpstr>
      <vt:lpstr>                                                          </vt:lpstr>
      <vt:lpstr>«Чертова дюжина»</vt:lpstr>
      <vt:lpstr>Математические свойства числа 13</vt:lpstr>
      <vt:lpstr>Презентация PowerPoint</vt:lpstr>
      <vt:lpstr>Число 365</vt:lpstr>
      <vt:lpstr>На этом свойстве числа 365 основана задача  С.А. Рачинского, изображенная на известной картине «Трудная задача» русского художника  Н.П. Богданова –Бельского, который был учеником школы Рачинского.</vt:lpstr>
      <vt:lpstr>Число</vt:lpstr>
      <vt:lpstr> Число Шахерезады</vt:lpstr>
      <vt:lpstr>Число 10101</vt:lpstr>
      <vt:lpstr>Число 111111</vt:lpstr>
      <vt:lpstr>Числовые пирамиды</vt:lpstr>
      <vt:lpstr>Презентация PowerPoint</vt:lpstr>
      <vt:lpstr>Девять одинаковых цифр </vt:lpstr>
      <vt:lpstr>Цифровая лестница </vt:lpstr>
      <vt:lpstr>Магические кольца </vt:lpstr>
      <vt:lpstr>Магические кольца бывают  треугольные </vt:lpstr>
      <vt:lpstr>Яков Иси́дорович Перельма́н </vt:lpstr>
      <vt:lpstr>   Он написал больше сотни научно-популярных, научно-познавательных книг и школьных учебников, переведенных на многие языки мира. </vt:lpstr>
      <vt:lpstr>       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Числовые диковинки</dc:title>
  <dc:creator>User</dc:creator>
  <cp:lastModifiedBy>Олежек</cp:lastModifiedBy>
  <cp:revision>76</cp:revision>
  <dcterms:created xsi:type="dcterms:W3CDTF">2017-02-19T11:04:05Z</dcterms:created>
  <dcterms:modified xsi:type="dcterms:W3CDTF">2017-02-28T18:20:59Z</dcterms:modified>
</cp:coreProperties>
</file>